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2" r:id="rId5"/>
    <p:sldId id="258" r:id="rId6"/>
    <p:sldId id="261" r:id="rId7"/>
    <p:sldId id="263" r:id="rId8"/>
    <p:sldId id="264" r:id="rId9"/>
    <p:sldId id="260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3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B1C406-C96E-43F1-8B6F-244B2A61E139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253F94C-0D6A-42B7-B47D-FAB0F976729A}">
      <dgm:prSet phldrT="[Text]"/>
      <dgm:spPr/>
      <dgm:t>
        <a:bodyPr/>
        <a:lstStyle/>
        <a:p>
          <a:r>
            <a:rPr lang="en-US" b="1" i="1" dirty="0" smtClean="0"/>
            <a:t>  Income                 </a:t>
          </a:r>
          <a:r>
            <a:rPr lang="en-US" dirty="0" smtClean="0"/>
            <a:t>Change in income affects demand.</a:t>
          </a:r>
          <a:r>
            <a:rPr lang="en-US" b="1" dirty="0" smtClean="0"/>
            <a:t>  </a:t>
          </a:r>
          <a:r>
            <a:rPr lang="en-US" dirty="0" smtClean="0"/>
            <a:t>Normal vs. Inferior Goods</a:t>
          </a:r>
          <a:endParaRPr lang="en-US" dirty="0"/>
        </a:p>
      </dgm:t>
    </dgm:pt>
    <dgm:pt modelId="{DC178003-5CBA-4919-8E0C-62623BCFCA15}" type="parTrans" cxnId="{77B03C5E-0763-4BD0-82AA-BA10941784DA}">
      <dgm:prSet/>
      <dgm:spPr/>
      <dgm:t>
        <a:bodyPr/>
        <a:lstStyle/>
        <a:p>
          <a:endParaRPr lang="en-US"/>
        </a:p>
      </dgm:t>
    </dgm:pt>
    <dgm:pt modelId="{E2B17EB8-7258-4C2A-B84D-F7024FCDF4DB}" type="sibTrans" cxnId="{77B03C5E-0763-4BD0-82AA-BA10941784DA}">
      <dgm:prSet/>
      <dgm:spPr/>
      <dgm:t>
        <a:bodyPr/>
        <a:lstStyle/>
        <a:p>
          <a:endParaRPr lang="en-US"/>
        </a:p>
      </dgm:t>
    </dgm:pt>
    <dgm:pt modelId="{0CBAA7AA-8ABD-44A4-BBF2-5B9C556CAB35}">
      <dgm:prSet phldrT="[Text]"/>
      <dgm:spPr/>
      <dgm:t>
        <a:bodyPr/>
        <a:lstStyle/>
        <a:p>
          <a:r>
            <a:rPr lang="en-US" b="1" i="1" dirty="0" smtClean="0"/>
            <a:t>Consumer Expectations of Future Price                </a:t>
          </a:r>
          <a:r>
            <a:rPr lang="en-US" dirty="0" smtClean="0"/>
            <a:t>Anticipation of increase/decrease in future price will impact current demand.</a:t>
          </a:r>
          <a:endParaRPr lang="en-US" dirty="0"/>
        </a:p>
      </dgm:t>
    </dgm:pt>
    <dgm:pt modelId="{D17FFDE0-ACC6-441C-8FEC-A3C95F704BCA}" type="parTrans" cxnId="{060CFDC9-394C-40A1-894A-D4F1239A5D04}">
      <dgm:prSet/>
      <dgm:spPr/>
      <dgm:t>
        <a:bodyPr/>
        <a:lstStyle/>
        <a:p>
          <a:endParaRPr lang="en-US"/>
        </a:p>
      </dgm:t>
    </dgm:pt>
    <dgm:pt modelId="{E5FD98AD-0847-4754-9C3D-7BD6D3302874}" type="sibTrans" cxnId="{060CFDC9-394C-40A1-894A-D4F1239A5D04}">
      <dgm:prSet/>
      <dgm:spPr/>
      <dgm:t>
        <a:bodyPr/>
        <a:lstStyle/>
        <a:p>
          <a:endParaRPr lang="en-US"/>
        </a:p>
      </dgm:t>
    </dgm:pt>
    <dgm:pt modelId="{C8A703B7-4A62-4C11-B86D-25EC9D340B50}">
      <dgm:prSet phldrT="[Text]"/>
      <dgm:spPr/>
      <dgm:t>
        <a:bodyPr/>
        <a:lstStyle/>
        <a:p>
          <a:r>
            <a:rPr lang="en-US" b="1" i="1" dirty="0" smtClean="0"/>
            <a:t>Population                </a:t>
          </a:r>
          <a:r>
            <a:rPr lang="en-US" dirty="0" smtClean="0"/>
            <a:t>Change in population impacts the demand for most products. </a:t>
          </a:r>
          <a:endParaRPr lang="en-US" dirty="0"/>
        </a:p>
      </dgm:t>
    </dgm:pt>
    <dgm:pt modelId="{7FD90324-9DF4-447C-85FB-6383D2DB40F1}" type="parTrans" cxnId="{19261462-5DCC-4C7D-AB33-9BF69A6A9DE9}">
      <dgm:prSet/>
      <dgm:spPr/>
      <dgm:t>
        <a:bodyPr/>
        <a:lstStyle/>
        <a:p>
          <a:endParaRPr lang="en-US"/>
        </a:p>
      </dgm:t>
    </dgm:pt>
    <dgm:pt modelId="{099CAA27-E14E-489A-9F2D-0CE5180AA4D4}" type="sibTrans" cxnId="{19261462-5DCC-4C7D-AB33-9BF69A6A9DE9}">
      <dgm:prSet/>
      <dgm:spPr/>
      <dgm:t>
        <a:bodyPr/>
        <a:lstStyle/>
        <a:p>
          <a:endParaRPr lang="en-US"/>
        </a:p>
      </dgm:t>
    </dgm:pt>
    <dgm:pt modelId="{4DDB3673-97A7-453C-87A5-EF1B2ED69288}">
      <dgm:prSet phldrT="[Text]"/>
      <dgm:spPr/>
      <dgm:t>
        <a:bodyPr/>
        <a:lstStyle/>
        <a:p>
          <a:r>
            <a:rPr lang="en-US" b="1" i="1" dirty="0" smtClean="0"/>
            <a:t>Consumer Taste  and Advertising             </a:t>
          </a:r>
          <a:r>
            <a:rPr lang="en-US" dirty="0" smtClean="0"/>
            <a:t>Consumer perception of products will impact demand.</a:t>
          </a:r>
          <a:endParaRPr lang="en-US" dirty="0"/>
        </a:p>
      </dgm:t>
    </dgm:pt>
    <dgm:pt modelId="{A2FF5AD1-C8BD-4C3F-94DA-C75735CF8167}" type="parTrans" cxnId="{C1C205E6-21FC-4709-93FA-83B637A5EBA3}">
      <dgm:prSet/>
      <dgm:spPr/>
      <dgm:t>
        <a:bodyPr/>
        <a:lstStyle/>
        <a:p>
          <a:endParaRPr lang="en-US"/>
        </a:p>
      </dgm:t>
    </dgm:pt>
    <dgm:pt modelId="{34C75BA1-C885-4C91-96F9-9F6E47C53B1C}" type="sibTrans" cxnId="{C1C205E6-21FC-4709-93FA-83B637A5EBA3}">
      <dgm:prSet/>
      <dgm:spPr/>
      <dgm:t>
        <a:bodyPr/>
        <a:lstStyle/>
        <a:p>
          <a:endParaRPr lang="en-US"/>
        </a:p>
      </dgm:t>
    </dgm:pt>
    <dgm:pt modelId="{6710C4BE-429C-43DA-8D4F-F87B208A2FD6}">
      <dgm:prSet phldrT="[Text]"/>
      <dgm:spPr/>
      <dgm:t>
        <a:bodyPr/>
        <a:lstStyle/>
        <a:p>
          <a:r>
            <a:rPr lang="en-US" b="1" i="1" dirty="0" smtClean="0"/>
            <a:t>Price of Related Goods                                             </a:t>
          </a:r>
          <a:r>
            <a:rPr lang="en-US" dirty="0" smtClean="0"/>
            <a:t>The demand curve for one good can be affected by a change in the demand for another good.             </a:t>
          </a:r>
          <a:r>
            <a:rPr lang="en-US" i="1" dirty="0" smtClean="0"/>
            <a:t>Compliments vs. Substitutes</a:t>
          </a:r>
          <a:endParaRPr lang="en-US" dirty="0"/>
        </a:p>
      </dgm:t>
    </dgm:pt>
    <dgm:pt modelId="{293ECFD9-AF46-4BB6-9C5D-C455DFA90AA9}" type="parTrans" cxnId="{27EE3A33-BC2E-4EFE-ADE9-5DE113541085}">
      <dgm:prSet/>
      <dgm:spPr/>
      <dgm:t>
        <a:bodyPr/>
        <a:lstStyle/>
        <a:p>
          <a:endParaRPr lang="en-US"/>
        </a:p>
      </dgm:t>
    </dgm:pt>
    <dgm:pt modelId="{EE7D9AB0-B620-4C7E-A7BC-889EE6C5A101}" type="sibTrans" cxnId="{27EE3A33-BC2E-4EFE-ADE9-5DE113541085}">
      <dgm:prSet/>
      <dgm:spPr/>
      <dgm:t>
        <a:bodyPr/>
        <a:lstStyle/>
        <a:p>
          <a:endParaRPr lang="en-US"/>
        </a:p>
      </dgm:t>
    </dgm:pt>
    <dgm:pt modelId="{E6D8257F-18ED-4B8A-BF6F-5BE1FB982800}" type="pres">
      <dgm:prSet presAssocID="{BFB1C406-C96E-43F1-8B6F-244B2A61E139}" presName="diagram" presStyleCnt="0">
        <dgm:presLayoutVars>
          <dgm:dir/>
          <dgm:resizeHandles val="exact"/>
        </dgm:presLayoutVars>
      </dgm:prSet>
      <dgm:spPr/>
    </dgm:pt>
    <dgm:pt modelId="{83983C35-94CC-42FC-942B-C11D1D6F059D}" type="pres">
      <dgm:prSet presAssocID="{6253F94C-0D6A-42B7-B47D-FAB0F976729A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D2062C-CCBF-4FC1-8383-89764826F152}" type="pres">
      <dgm:prSet presAssocID="{E2B17EB8-7258-4C2A-B84D-F7024FCDF4DB}" presName="sibTrans" presStyleCnt="0"/>
      <dgm:spPr/>
    </dgm:pt>
    <dgm:pt modelId="{460B8623-EC87-4EF6-84CF-2A1ADBAF30D9}" type="pres">
      <dgm:prSet presAssocID="{0CBAA7AA-8ABD-44A4-BBF2-5B9C556CAB3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FBA028-D2C7-4D0A-9383-B821C6EB5FC7}" type="pres">
      <dgm:prSet presAssocID="{E5FD98AD-0847-4754-9C3D-7BD6D3302874}" presName="sibTrans" presStyleCnt="0"/>
      <dgm:spPr/>
    </dgm:pt>
    <dgm:pt modelId="{61DC4C3B-AA56-4AAC-A158-C03F8803D1F0}" type="pres">
      <dgm:prSet presAssocID="{C8A703B7-4A62-4C11-B86D-25EC9D340B5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B25E14-87F5-4C10-9096-5A46B00978C2}" type="pres">
      <dgm:prSet presAssocID="{099CAA27-E14E-489A-9F2D-0CE5180AA4D4}" presName="sibTrans" presStyleCnt="0"/>
      <dgm:spPr/>
    </dgm:pt>
    <dgm:pt modelId="{6AEBF14E-B28F-48D2-8C63-0DDEE96E4F63}" type="pres">
      <dgm:prSet presAssocID="{4DDB3673-97A7-453C-87A5-EF1B2ED6928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F82D2D-1262-4882-B601-9EDE309BF332}" type="pres">
      <dgm:prSet presAssocID="{34C75BA1-C885-4C91-96F9-9F6E47C53B1C}" presName="sibTrans" presStyleCnt="0"/>
      <dgm:spPr/>
    </dgm:pt>
    <dgm:pt modelId="{2E489827-3363-447D-86B9-940580EACAB2}" type="pres">
      <dgm:prSet presAssocID="{6710C4BE-429C-43DA-8D4F-F87B208A2FD6}" presName="node" presStyleLbl="node1" presStyleIdx="4" presStyleCnt="5" custScaleX="198206" custLinFactNeighborX="-467" custLinFactNeighborY="-48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5F3BA57-E532-4A2C-A418-D55EEE09C8C0}" type="presOf" srcId="{6710C4BE-429C-43DA-8D4F-F87B208A2FD6}" destId="{2E489827-3363-447D-86B9-940580EACAB2}" srcOrd="0" destOrd="0" presId="urn:microsoft.com/office/officeart/2005/8/layout/default"/>
    <dgm:cxn modelId="{19261462-5DCC-4C7D-AB33-9BF69A6A9DE9}" srcId="{BFB1C406-C96E-43F1-8B6F-244B2A61E139}" destId="{C8A703B7-4A62-4C11-B86D-25EC9D340B50}" srcOrd="2" destOrd="0" parTransId="{7FD90324-9DF4-447C-85FB-6383D2DB40F1}" sibTransId="{099CAA27-E14E-489A-9F2D-0CE5180AA4D4}"/>
    <dgm:cxn modelId="{C1C205E6-21FC-4709-93FA-83B637A5EBA3}" srcId="{BFB1C406-C96E-43F1-8B6F-244B2A61E139}" destId="{4DDB3673-97A7-453C-87A5-EF1B2ED69288}" srcOrd="3" destOrd="0" parTransId="{A2FF5AD1-C8BD-4C3F-94DA-C75735CF8167}" sibTransId="{34C75BA1-C885-4C91-96F9-9F6E47C53B1C}"/>
    <dgm:cxn modelId="{7033C498-6A68-4B15-B100-DAAEBB6D4124}" type="presOf" srcId="{6253F94C-0D6A-42B7-B47D-FAB0F976729A}" destId="{83983C35-94CC-42FC-942B-C11D1D6F059D}" srcOrd="0" destOrd="0" presId="urn:microsoft.com/office/officeart/2005/8/layout/default"/>
    <dgm:cxn modelId="{27EE3A33-BC2E-4EFE-ADE9-5DE113541085}" srcId="{BFB1C406-C96E-43F1-8B6F-244B2A61E139}" destId="{6710C4BE-429C-43DA-8D4F-F87B208A2FD6}" srcOrd="4" destOrd="0" parTransId="{293ECFD9-AF46-4BB6-9C5D-C455DFA90AA9}" sibTransId="{EE7D9AB0-B620-4C7E-A7BC-889EE6C5A101}"/>
    <dgm:cxn modelId="{FE844C81-995A-4284-9CB2-7B0A1E3EDA51}" type="presOf" srcId="{4DDB3673-97A7-453C-87A5-EF1B2ED69288}" destId="{6AEBF14E-B28F-48D2-8C63-0DDEE96E4F63}" srcOrd="0" destOrd="0" presId="urn:microsoft.com/office/officeart/2005/8/layout/default"/>
    <dgm:cxn modelId="{5481FD55-07EA-49AB-9C0C-BF9CD1AADA10}" type="presOf" srcId="{0CBAA7AA-8ABD-44A4-BBF2-5B9C556CAB35}" destId="{460B8623-EC87-4EF6-84CF-2A1ADBAF30D9}" srcOrd="0" destOrd="0" presId="urn:microsoft.com/office/officeart/2005/8/layout/default"/>
    <dgm:cxn modelId="{5C515DEE-E37B-4264-A5D3-43AD5F4267F2}" type="presOf" srcId="{C8A703B7-4A62-4C11-B86D-25EC9D340B50}" destId="{61DC4C3B-AA56-4AAC-A158-C03F8803D1F0}" srcOrd="0" destOrd="0" presId="urn:microsoft.com/office/officeart/2005/8/layout/default"/>
    <dgm:cxn modelId="{77B03C5E-0763-4BD0-82AA-BA10941784DA}" srcId="{BFB1C406-C96E-43F1-8B6F-244B2A61E139}" destId="{6253F94C-0D6A-42B7-B47D-FAB0F976729A}" srcOrd="0" destOrd="0" parTransId="{DC178003-5CBA-4919-8E0C-62623BCFCA15}" sibTransId="{E2B17EB8-7258-4C2A-B84D-F7024FCDF4DB}"/>
    <dgm:cxn modelId="{F2EE83F7-DD6E-4764-B414-8ADA6939CFE0}" type="presOf" srcId="{BFB1C406-C96E-43F1-8B6F-244B2A61E139}" destId="{E6D8257F-18ED-4B8A-BF6F-5BE1FB982800}" srcOrd="0" destOrd="0" presId="urn:microsoft.com/office/officeart/2005/8/layout/default"/>
    <dgm:cxn modelId="{060CFDC9-394C-40A1-894A-D4F1239A5D04}" srcId="{BFB1C406-C96E-43F1-8B6F-244B2A61E139}" destId="{0CBAA7AA-8ABD-44A4-BBF2-5B9C556CAB35}" srcOrd="1" destOrd="0" parTransId="{D17FFDE0-ACC6-441C-8FEC-A3C95F704BCA}" sibTransId="{E5FD98AD-0847-4754-9C3D-7BD6D3302874}"/>
    <dgm:cxn modelId="{07D3AC4D-6583-447C-9ED0-17803BEF9F2F}" type="presParOf" srcId="{E6D8257F-18ED-4B8A-BF6F-5BE1FB982800}" destId="{83983C35-94CC-42FC-942B-C11D1D6F059D}" srcOrd="0" destOrd="0" presId="urn:microsoft.com/office/officeart/2005/8/layout/default"/>
    <dgm:cxn modelId="{A57AF1CE-004E-4D17-914D-E12EE85762C4}" type="presParOf" srcId="{E6D8257F-18ED-4B8A-BF6F-5BE1FB982800}" destId="{0BD2062C-CCBF-4FC1-8383-89764826F152}" srcOrd="1" destOrd="0" presId="urn:microsoft.com/office/officeart/2005/8/layout/default"/>
    <dgm:cxn modelId="{D06E323F-B4AD-4C54-A888-966D4896076A}" type="presParOf" srcId="{E6D8257F-18ED-4B8A-BF6F-5BE1FB982800}" destId="{460B8623-EC87-4EF6-84CF-2A1ADBAF30D9}" srcOrd="2" destOrd="0" presId="urn:microsoft.com/office/officeart/2005/8/layout/default"/>
    <dgm:cxn modelId="{2FDB1F8A-C895-4683-9967-4CFABF464F3B}" type="presParOf" srcId="{E6D8257F-18ED-4B8A-BF6F-5BE1FB982800}" destId="{89FBA028-D2C7-4D0A-9383-B821C6EB5FC7}" srcOrd="3" destOrd="0" presId="urn:microsoft.com/office/officeart/2005/8/layout/default"/>
    <dgm:cxn modelId="{02DA1882-F5CC-4363-900C-401B41CDAFD1}" type="presParOf" srcId="{E6D8257F-18ED-4B8A-BF6F-5BE1FB982800}" destId="{61DC4C3B-AA56-4AAC-A158-C03F8803D1F0}" srcOrd="4" destOrd="0" presId="urn:microsoft.com/office/officeart/2005/8/layout/default"/>
    <dgm:cxn modelId="{AFE1DD4C-7847-4C24-87DD-2F3ADED94289}" type="presParOf" srcId="{E6D8257F-18ED-4B8A-BF6F-5BE1FB982800}" destId="{B9B25E14-87F5-4C10-9096-5A46B00978C2}" srcOrd="5" destOrd="0" presId="urn:microsoft.com/office/officeart/2005/8/layout/default"/>
    <dgm:cxn modelId="{BD203153-DAB7-4D1C-8607-16CDEC6B3D39}" type="presParOf" srcId="{E6D8257F-18ED-4B8A-BF6F-5BE1FB982800}" destId="{6AEBF14E-B28F-48D2-8C63-0DDEE96E4F63}" srcOrd="6" destOrd="0" presId="urn:microsoft.com/office/officeart/2005/8/layout/default"/>
    <dgm:cxn modelId="{44E600AB-4DBD-4F49-B15D-2C8698F991CD}" type="presParOf" srcId="{E6D8257F-18ED-4B8A-BF6F-5BE1FB982800}" destId="{48F82D2D-1262-4882-B601-9EDE309BF332}" srcOrd="7" destOrd="0" presId="urn:microsoft.com/office/officeart/2005/8/layout/default"/>
    <dgm:cxn modelId="{B30D4AD2-9283-41D2-B3F9-05B63E66CC26}" type="presParOf" srcId="{E6D8257F-18ED-4B8A-BF6F-5BE1FB982800}" destId="{2E489827-3363-447D-86B9-940580EACAB2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983C35-94CC-42FC-942B-C11D1D6F059D}">
      <dsp:nvSpPr>
        <dsp:cNvPr id="0" name=""/>
        <dsp:cNvSpPr/>
      </dsp:nvSpPr>
      <dsp:spPr>
        <a:xfrm>
          <a:off x="3966" y="148"/>
          <a:ext cx="2971651" cy="17829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1" kern="1200" dirty="0" smtClean="0"/>
            <a:t>  Income                 </a:t>
          </a:r>
          <a:r>
            <a:rPr lang="en-US" sz="2000" kern="1200" dirty="0" smtClean="0"/>
            <a:t>Change in income affects demand.</a:t>
          </a:r>
          <a:r>
            <a:rPr lang="en-US" sz="2000" b="1" kern="1200" dirty="0" smtClean="0"/>
            <a:t>  </a:t>
          </a:r>
          <a:r>
            <a:rPr lang="en-US" sz="2000" kern="1200" dirty="0" smtClean="0"/>
            <a:t>Normal vs. Inferior Goods</a:t>
          </a:r>
          <a:endParaRPr lang="en-US" sz="2000" kern="1200" dirty="0"/>
        </a:p>
      </dsp:txBody>
      <dsp:txXfrm>
        <a:off x="3966" y="148"/>
        <a:ext cx="2971651" cy="1782990"/>
      </dsp:txXfrm>
    </dsp:sp>
    <dsp:sp modelId="{460B8623-EC87-4EF6-84CF-2A1ADBAF30D9}">
      <dsp:nvSpPr>
        <dsp:cNvPr id="0" name=""/>
        <dsp:cNvSpPr/>
      </dsp:nvSpPr>
      <dsp:spPr>
        <a:xfrm>
          <a:off x="3272782" y="148"/>
          <a:ext cx="2971651" cy="17829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1" kern="1200" dirty="0" smtClean="0"/>
            <a:t>Consumer Expectations of Future Price                </a:t>
          </a:r>
          <a:r>
            <a:rPr lang="en-US" sz="2000" kern="1200" dirty="0" smtClean="0"/>
            <a:t>Anticipation of increase/decrease in future price will impact current demand.</a:t>
          </a:r>
          <a:endParaRPr lang="en-US" sz="2000" kern="1200" dirty="0"/>
        </a:p>
      </dsp:txBody>
      <dsp:txXfrm>
        <a:off x="3272782" y="148"/>
        <a:ext cx="2971651" cy="1782990"/>
      </dsp:txXfrm>
    </dsp:sp>
    <dsp:sp modelId="{61DC4C3B-AA56-4AAC-A158-C03F8803D1F0}">
      <dsp:nvSpPr>
        <dsp:cNvPr id="0" name=""/>
        <dsp:cNvSpPr/>
      </dsp:nvSpPr>
      <dsp:spPr>
        <a:xfrm>
          <a:off x="3966" y="2080304"/>
          <a:ext cx="2971651" cy="17829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1" kern="1200" dirty="0" smtClean="0"/>
            <a:t>Population                </a:t>
          </a:r>
          <a:r>
            <a:rPr lang="en-US" sz="2000" kern="1200" dirty="0" smtClean="0"/>
            <a:t>Change in population impacts the demand for most products. </a:t>
          </a:r>
          <a:endParaRPr lang="en-US" sz="2000" kern="1200" dirty="0"/>
        </a:p>
      </dsp:txBody>
      <dsp:txXfrm>
        <a:off x="3966" y="2080304"/>
        <a:ext cx="2971651" cy="1782990"/>
      </dsp:txXfrm>
    </dsp:sp>
    <dsp:sp modelId="{6AEBF14E-B28F-48D2-8C63-0DDEE96E4F63}">
      <dsp:nvSpPr>
        <dsp:cNvPr id="0" name=""/>
        <dsp:cNvSpPr/>
      </dsp:nvSpPr>
      <dsp:spPr>
        <a:xfrm>
          <a:off x="3272782" y="2080304"/>
          <a:ext cx="2971651" cy="17829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1" kern="1200" dirty="0" smtClean="0"/>
            <a:t>Consumer Taste  and Advertising             </a:t>
          </a:r>
          <a:r>
            <a:rPr lang="en-US" sz="2000" kern="1200" dirty="0" smtClean="0"/>
            <a:t>Consumer perception of products will impact demand.</a:t>
          </a:r>
          <a:endParaRPr lang="en-US" sz="2000" kern="1200" dirty="0"/>
        </a:p>
      </dsp:txBody>
      <dsp:txXfrm>
        <a:off x="3272782" y="2080304"/>
        <a:ext cx="2971651" cy="1782990"/>
      </dsp:txXfrm>
    </dsp:sp>
    <dsp:sp modelId="{2E489827-3363-447D-86B9-940580EACAB2}">
      <dsp:nvSpPr>
        <dsp:cNvPr id="0" name=""/>
        <dsp:cNvSpPr/>
      </dsp:nvSpPr>
      <dsp:spPr>
        <a:xfrm>
          <a:off x="165326" y="4073771"/>
          <a:ext cx="5889990" cy="17829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1" kern="1200" dirty="0" smtClean="0"/>
            <a:t>Price of Related Goods                                             </a:t>
          </a:r>
          <a:r>
            <a:rPr lang="en-US" sz="2000" kern="1200" dirty="0" smtClean="0"/>
            <a:t>The demand curve for one good can be affected by a change in the demand for another good.             </a:t>
          </a:r>
          <a:r>
            <a:rPr lang="en-US" sz="2000" i="1" kern="1200" dirty="0" smtClean="0"/>
            <a:t>Compliments vs. Substitutes</a:t>
          </a:r>
          <a:endParaRPr lang="en-US" sz="2000" kern="1200" dirty="0"/>
        </a:p>
      </dsp:txBody>
      <dsp:txXfrm>
        <a:off x="165326" y="4073771"/>
        <a:ext cx="5889990" cy="17829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7B91BDD-BC3D-4E16-BD2E-0B30004EDEB9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E0B3F49-6D11-4EAF-BAC4-35A26409F5C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91BDD-BC3D-4E16-BD2E-0B30004EDEB9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3F49-6D11-4EAF-BAC4-35A26409F5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91BDD-BC3D-4E16-BD2E-0B30004EDEB9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E0B3F49-6D11-4EAF-BAC4-35A26409F5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91BDD-BC3D-4E16-BD2E-0B30004EDEB9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3F49-6D11-4EAF-BAC4-35A26409F5C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7B91BDD-BC3D-4E16-BD2E-0B30004EDEB9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E0B3F49-6D11-4EAF-BAC4-35A26409F5C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91BDD-BC3D-4E16-BD2E-0B30004EDEB9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3F49-6D11-4EAF-BAC4-35A26409F5C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91BDD-BC3D-4E16-BD2E-0B30004EDEB9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3F49-6D11-4EAF-BAC4-35A26409F5C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91BDD-BC3D-4E16-BD2E-0B30004EDEB9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3F49-6D11-4EAF-BAC4-35A26409F5C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91BDD-BC3D-4E16-BD2E-0B30004EDEB9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3F49-6D11-4EAF-BAC4-35A26409F5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91BDD-BC3D-4E16-BD2E-0B30004EDEB9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E0B3F49-6D11-4EAF-BAC4-35A26409F5C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91BDD-BC3D-4E16-BD2E-0B30004EDEB9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B3F49-6D11-4EAF-BAC4-35A26409F5C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37B91BDD-BC3D-4E16-BD2E-0B30004EDEB9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8E0B3F49-6D11-4EAF-BAC4-35A26409F5C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Unit 3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Supply and demand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98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190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008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110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1549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906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576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Chapter 4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48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 have demand for a product you must be WILLING and ABLE to purchase the </a:t>
            </a:r>
            <a:r>
              <a:rPr lang="en-US" dirty="0" smtClean="0"/>
              <a:t>product</a:t>
            </a:r>
          </a:p>
          <a:p>
            <a:endParaRPr lang="en-US" dirty="0"/>
          </a:p>
          <a:p>
            <a:r>
              <a:rPr lang="en-US" dirty="0" smtClean="0"/>
              <a:t>WILLING </a:t>
            </a:r>
            <a:r>
              <a:rPr lang="en-US" dirty="0"/>
              <a:t>+ ABLE = DEMAND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LAW OF </a:t>
            </a:r>
            <a:r>
              <a:rPr lang="en-US" dirty="0" smtClean="0"/>
              <a:t>DEMAND</a:t>
            </a:r>
          </a:p>
          <a:p>
            <a:r>
              <a:rPr lang="en-US" dirty="0"/>
              <a:t>As the price of a product increases, consumers buy less of a product</a:t>
            </a:r>
          </a:p>
          <a:p>
            <a:r>
              <a:rPr lang="en-US" dirty="0" smtClean="0"/>
              <a:t>As </a:t>
            </a:r>
            <a:r>
              <a:rPr lang="en-US" dirty="0"/>
              <a:t>the price of a product decreases, consumers </a:t>
            </a:r>
            <a:r>
              <a:rPr lang="en-US" dirty="0" smtClean="0"/>
              <a:t>buying </a:t>
            </a:r>
            <a:r>
              <a:rPr lang="en-US" dirty="0"/>
              <a:t>more of a </a:t>
            </a:r>
            <a:r>
              <a:rPr lang="en-US" dirty="0" smtClean="0"/>
              <a:t>product</a:t>
            </a:r>
            <a:endParaRPr lang="en-U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DEMAND mean?</a:t>
            </a:r>
          </a:p>
        </p:txBody>
      </p:sp>
    </p:spTree>
    <p:extLst>
      <p:ext uri="{BB962C8B-B14F-4D97-AF65-F5344CB8AC3E}">
        <p14:creationId xmlns:p14="http://schemas.microsoft.com/office/powerpoint/2010/main" val="88985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Quantity Demanded is the amount of a good or service people are willing and able to buy at a particular PRICE other things being equal. (Graph) 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Demand is the entire schedule.  It represents the amount people are willing and able to buy at all price levels.  (Graph)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Quantity demanded </a:t>
            </a:r>
            <a:r>
              <a:rPr lang="en-US" sz="1800" dirty="0" smtClean="0"/>
              <a:t>vs.</a:t>
            </a:r>
            <a:r>
              <a:rPr lang="en-US" dirty="0" smtClean="0"/>
              <a:t> demand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509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Quantity demanded </a:t>
            </a:r>
            <a:r>
              <a:rPr lang="en-US" sz="2400" dirty="0" smtClean="0"/>
              <a:t>vs.</a:t>
            </a:r>
            <a:r>
              <a:rPr lang="en-US" dirty="0" smtClean="0"/>
              <a:t> demand</a:t>
            </a:r>
            <a:endParaRPr lang="en-US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4" y="1600200"/>
            <a:ext cx="9006909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656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381000" y="1874838"/>
            <a:ext cx="4192588" cy="2239962"/>
          </a:xfrm>
        </p:spPr>
        <p:txBody>
          <a:bodyPr>
            <a:normAutofit/>
          </a:bodyPr>
          <a:lstStyle/>
          <a:p>
            <a:r>
              <a:rPr lang="en-US" dirty="0"/>
              <a:t>An individual demand schedule is a table that lists the quantity of a good a person will buy at each different price.</a:t>
            </a:r>
          </a:p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>
          <a:xfrm>
            <a:off x="4645025" y="2103438"/>
            <a:ext cx="4270375" cy="2011362"/>
          </a:xfrm>
        </p:spPr>
        <p:txBody>
          <a:bodyPr>
            <a:normAutofit/>
          </a:bodyPr>
          <a:lstStyle/>
          <a:p>
            <a:r>
              <a:rPr lang="en-US" dirty="0"/>
              <a:t>A market demand schedule is a table that lists the quantity of a good all consumers in a market will buy at each different price.</a:t>
            </a:r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demand schedule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505200"/>
            <a:ext cx="8229599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4634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83412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A demand curve is a graphical representation of a demand schedule.</a:t>
            </a:r>
          </a:p>
          <a:p>
            <a:r>
              <a:rPr lang="en-US" dirty="0"/>
              <a:t>Three characteristics of every demand curve:  </a:t>
            </a:r>
          </a:p>
          <a:p>
            <a:pPr lvl="1"/>
            <a:r>
              <a:rPr lang="en-US" dirty="0"/>
              <a:t>Downward sloping</a:t>
            </a:r>
          </a:p>
          <a:p>
            <a:pPr lvl="1"/>
            <a:r>
              <a:rPr lang="en-US" dirty="0"/>
              <a:t>Must assume ceteris paribus</a:t>
            </a:r>
          </a:p>
          <a:p>
            <a:pPr lvl="1"/>
            <a:r>
              <a:rPr lang="en-US" dirty="0"/>
              <a:t>Relationship between price and quantity</a:t>
            </a:r>
          </a:p>
          <a:p>
            <a:r>
              <a:rPr lang="en-US" dirty="0"/>
              <a:t>What is the one factor that causes a shift in the quantity demanded? </a:t>
            </a:r>
          </a:p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demand curve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96"/>
          <a:stretch/>
        </p:blipFill>
        <p:spPr bwMode="auto">
          <a:xfrm>
            <a:off x="4648200" y="1600200"/>
            <a:ext cx="4109386" cy="4794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667000" y="57150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PRICE</a:t>
            </a:r>
            <a:endParaRPr lang="en-US" sz="2800" b="1" dirty="0">
              <a:solidFill>
                <a:srgbClr val="00B05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928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52400" y="1719072"/>
            <a:ext cx="4267200" cy="5138928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Movement along the demand curve is a result in a consumer changing their behavior based on a change in price.</a:t>
            </a:r>
          </a:p>
          <a:p>
            <a:r>
              <a:rPr lang="en-US" dirty="0"/>
              <a:t>Increase in quantity demanded is demonstrated by moving down the demand curve</a:t>
            </a:r>
          </a:p>
          <a:p>
            <a:r>
              <a:rPr lang="en-US" dirty="0"/>
              <a:t>Decrease in quantity demanded is demonstrated by moving up the demand curve</a:t>
            </a:r>
          </a:p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Movement along the curve</a:t>
            </a:r>
            <a:endParaRPr lang="en-US" dirty="0"/>
          </a:p>
        </p:txBody>
      </p:sp>
      <p:pic>
        <p:nvPicPr>
          <p:cNvPr id="7" name="Picture 103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981200"/>
            <a:ext cx="4454996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61113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2286000"/>
          </a:xfrm>
        </p:spPr>
        <p:txBody>
          <a:bodyPr/>
          <a:lstStyle/>
          <a:p>
            <a:r>
              <a:rPr lang="en-US" b="1" dirty="0" smtClean="0"/>
              <a:t>Shifting the whole demand curve</a:t>
            </a:r>
            <a:endParaRPr lang="en-US" b="1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654013"/>
              </p:ext>
            </p:extLst>
          </p:nvPr>
        </p:nvGraphicFramePr>
        <p:xfrm>
          <a:off x="381000" y="457200"/>
          <a:ext cx="6248400" cy="594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7159752" y="3279648"/>
            <a:ext cx="1673352" cy="2816352"/>
          </a:xfrm>
        </p:spPr>
        <p:txBody>
          <a:bodyPr/>
          <a:lstStyle/>
          <a:p>
            <a:r>
              <a:rPr lang="en-US" dirty="0" smtClean="0"/>
              <a:t>These factors will change the entire demand schedule and shift the curve rightward or leftward.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00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35</TotalTime>
  <Words>378</Words>
  <Application>Microsoft Office PowerPoint</Application>
  <PresentationFormat>On-screen Show (4:3)</PresentationFormat>
  <Paragraphs>37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Grid</vt:lpstr>
      <vt:lpstr>Supply and demand</vt:lpstr>
      <vt:lpstr>demand</vt:lpstr>
      <vt:lpstr>What does DEMAND mean?</vt:lpstr>
      <vt:lpstr>Quantity demanded vs. demand</vt:lpstr>
      <vt:lpstr>Quantity demanded vs. demand</vt:lpstr>
      <vt:lpstr>The demand schedule</vt:lpstr>
      <vt:lpstr>The demand curve</vt:lpstr>
      <vt:lpstr>Movement along the curve</vt:lpstr>
      <vt:lpstr>Shifting the whole demand curve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tscunningham</dc:creator>
  <cp:lastModifiedBy>tscunningham</cp:lastModifiedBy>
  <cp:revision>2</cp:revision>
  <dcterms:created xsi:type="dcterms:W3CDTF">2014-04-30T13:28:13Z</dcterms:created>
  <dcterms:modified xsi:type="dcterms:W3CDTF">2014-04-30T14:03:57Z</dcterms:modified>
</cp:coreProperties>
</file>